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80" r:id="rId20"/>
    <p:sldId id="281" r:id="rId21"/>
    <p:sldId id="273" r:id="rId22"/>
    <p:sldId id="274" r:id="rId23"/>
    <p:sldId id="275" r:id="rId24"/>
    <p:sldId id="276" r:id="rId25"/>
    <p:sldId id="277" r:id="rId26"/>
    <p:sldId id="284" r:id="rId27"/>
    <p:sldId id="282" r:id="rId28"/>
    <p:sldId id="283"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8BE15D-BDD4-4B1D-8FEE-7845B88FC7E9}" type="datetimeFigureOut">
              <a:rPr lang="ms-MY" smtClean="0"/>
              <a:t>29/04/2015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8BE15D-BDD4-4B1D-8FEE-7845B88FC7E9}" type="datetimeFigureOut">
              <a:rPr lang="ms-MY" smtClean="0"/>
              <a:t>29/04/2015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8BE15D-BDD4-4B1D-8FEE-7845B88FC7E9}" type="datetimeFigureOut">
              <a:rPr lang="ms-MY" smtClean="0"/>
              <a:t>29/04/2015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17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3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62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26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7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7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8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1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8BE15D-BDD4-4B1D-8FEE-7845B88FC7E9}" type="datetimeFigureOut">
              <a:rPr lang="ms-MY" smtClean="0"/>
              <a:t>29/04/2015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505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691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806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7743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99232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30377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6709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4593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44064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708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BE15D-BDD4-4B1D-8FEE-7845B88FC7E9}" type="datetimeFigureOut">
              <a:rPr lang="ms-MY" smtClean="0"/>
              <a:t>29/04/2015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37089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87863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9880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928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8BE15D-BDD4-4B1D-8FEE-7845B88FC7E9}" type="datetimeFigureOut">
              <a:rPr lang="ms-MY" smtClean="0"/>
              <a:t>29/04/2015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8BE15D-BDD4-4B1D-8FEE-7845B88FC7E9}" type="datetimeFigureOut">
              <a:rPr lang="ms-MY" smtClean="0"/>
              <a:t>29/04/2015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8BE15D-BDD4-4B1D-8FEE-7845B88FC7E9}" type="datetimeFigureOut">
              <a:rPr lang="ms-MY" smtClean="0"/>
              <a:t>29/04/2015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BE15D-BDD4-4B1D-8FEE-7845B88FC7E9}" type="datetimeFigureOut">
              <a:rPr lang="ms-MY" smtClean="0"/>
              <a:t>29/04/2015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BE15D-BDD4-4B1D-8FEE-7845B88FC7E9}" type="datetimeFigureOut">
              <a:rPr lang="ms-MY" smtClean="0"/>
              <a:t>29/04/2015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BE15D-BDD4-4B1D-8FEE-7845B88FC7E9}" type="datetimeFigureOut">
              <a:rPr lang="ms-MY" smtClean="0"/>
              <a:t>29/04/2015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02DCCA1-95C2-4852-95F1-C227792F8C26}"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BE15D-BDD4-4B1D-8FEE-7845B88FC7E9}" type="datetimeFigureOut">
              <a:rPr lang="ms-MY" smtClean="0"/>
              <a:t>29/04/2015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DCCA1-95C2-4852-95F1-C227792F8C26}"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63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29/04/2015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631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27384"/>
            <a:ext cx="892899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bekerja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052736"/>
            <a:ext cx="4104456" cy="923330"/>
          </a:xfrm>
          <a:prstGeom prst="rect">
            <a:avLst/>
          </a:prstGeom>
          <a:solidFill>
            <a:srgbClr val="92D05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Adam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Petani</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Explosion 1 4"/>
          <p:cNvSpPr/>
          <p:nvPr/>
        </p:nvSpPr>
        <p:spPr>
          <a:xfrm>
            <a:off x="1451794" y="4758244"/>
            <a:ext cx="662265" cy="302781"/>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200" dirty="0"/>
          </a:p>
        </p:txBody>
      </p:sp>
      <p:sp>
        <p:nvSpPr>
          <p:cNvPr id="6" name="Rectangle 5"/>
          <p:cNvSpPr/>
          <p:nvPr/>
        </p:nvSpPr>
        <p:spPr>
          <a:xfrm>
            <a:off x="251520" y="2060848"/>
            <a:ext cx="4104456" cy="923330"/>
          </a:xfrm>
          <a:prstGeom prst="rect">
            <a:avLst/>
          </a:prstGeom>
          <a:solidFill>
            <a:srgbClr val="00B0F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Idris</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Tukang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jahit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323528" y="1628068"/>
            <a:ext cx="1762967" cy="385872"/>
          </a:xfrm>
          <a:prstGeom prst="rightArrow">
            <a:avLst/>
          </a:prstGeom>
          <a:solidFill>
            <a:schemeClr val="accent4">
              <a:lumMod val="60000"/>
              <a:lumOff val="40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8" name="Rectangle 7"/>
          <p:cNvSpPr/>
          <p:nvPr/>
        </p:nvSpPr>
        <p:spPr>
          <a:xfrm>
            <a:off x="251520" y="3068960"/>
            <a:ext cx="4104456" cy="923330"/>
          </a:xfrm>
          <a:prstGeom prst="rect">
            <a:avLst/>
          </a:prstGeom>
          <a:solidFill>
            <a:srgbClr val="92D05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Nuh</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Perkapalan</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251520" y="4077072"/>
            <a:ext cx="4104456" cy="923330"/>
          </a:xfrm>
          <a:prstGeom prst="rect">
            <a:avLst/>
          </a:prstGeom>
          <a:solidFill>
            <a:srgbClr val="00B0F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Musa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Penternakan</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323528" y="4652404"/>
            <a:ext cx="1762967" cy="385872"/>
          </a:xfrm>
          <a:prstGeom prst="rightArrow">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11" name="Rectangle 10"/>
          <p:cNvSpPr/>
          <p:nvPr/>
        </p:nvSpPr>
        <p:spPr>
          <a:xfrm>
            <a:off x="4644008" y="1052736"/>
            <a:ext cx="4104456" cy="923330"/>
          </a:xfrm>
          <a:prstGeom prst="rect">
            <a:avLst/>
          </a:prstGeom>
          <a:solidFill>
            <a:srgbClr val="00B0F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Perniagaan</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ectangle 11"/>
          <p:cNvSpPr/>
          <p:nvPr/>
        </p:nvSpPr>
        <p:spPr>
          <a:xfrm>
            <a:off x="4644008" y="2132856"/>
            <a:ext cx="4104456" cy="923330"/>
          </a:xfrm>
          <a:prstGeom prst="rect">
            <a:avLst/>
          </a:prstGeom>
          <a:solidFill>
            <a:srgbClr val="92D05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Dawod</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Tukang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besi</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ight Arrow 12"/>
          <p:cNvSpPr/>
          <p:nvPr/>
        </p:nvSpPr>
        <p:spPr>
          <a:xfrm>
            <a:off x="4716016" y="1628068"/>
            <a:ext cx="1762967" cy="385872"/>
          </a:xfrm>
          <a:prstGeom prst="rightArrow">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14" name="Rectangle 13"/>
          <p:cNvSpPr/>
          <p:nvPr/>
        </p:nvSpPr>
        <p:spPr>
          <a:xfrm>
            <a:off x="4644008" y="3140968"/>
            <a:ext cx="4104456" cy="1938992"/>
          </a:xfrm>
          <a:prstGeom prst="rect">
            <a:avLst/>
          </a:prstGeom>
          <a:solidFill>
            <a:srgbClr val="00B0F0">
              <a:alpha val="63000"/>
            </a:srgbClr>
          </a:solidFill>
          <a:ln w="38100">
            <a:solidFill>
              <a:schemeClr val="tx1"/>
            </a:solidFill>
          </a:ln>
        </p:spPr>
        <p:txBody>
          <a:bodyPr wrap="square">
            <a:spAutoFit/>
          </a:bodyPr>
          <a:lstStyle/>
          <a:p>
            <a:pPr algn="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Ilyas</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Zulkifli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Yusof</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Sulaiman</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a:t>
            </a:r>
            <a:endParaRPr lang="ms-MY" sz="2200" dirty="0">
              <a:solidFill>
                <a:srgbClr val="FFFF00"/>
              </a:solidFill>
            </a:endParaRPr>
          </a:p>
          <a:p>
            <a:pPr algn="r"/>
            <a:endParaRPr lang="en-US" sz="1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Pengurusan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pentadbiran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negara</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Right Arrow 14"/>
          <p:cNvSpPr/>
          <p:nvPr/>
        </p:nvSpPr>
        <p:spPr>
          <a:xfrm>
            <a:off x="4728113" y="4331272"/>
            <a:ext cx="1264478" cy="385872"/>
          </a:xfrm>
          <a:prstGeom prst="rightArrow">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16" name="Right Arrow 15"/>
          <p:cNvSpPr/>
          <p:nvPr/>
        </p:nvSpPr>
        <p:spPr>
          <a:xfrm>
            <a:off x="323528" y="2636180"/>
            <a:ext cx="1762967" cy="385872"/>
          </a:xfrm>
          <a:prstGeom prst="rightArrow">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17" name="Right Arrow 16"/>
          <p:cNvSpPr/>
          <p:nvPr/>
        </p:nvSpPr>
        <p:spPr>
          <a:xfrm>
            <a:off x="323528" y="3644292"/>
            <a:ext cx="1762967" cy="385872"/>
          </a:xfrm>
          <a:prstGeom prst="rightArrow">
            <a:avLst/>
          </a:prstGeom>
          <a:solidFill>
            <a:schemeClr val="accent4">
              <a:lumMod val="60000"/>
              <a:lumOff val="40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18" name="Right Arrow 17"/>
          <p:cNvSpPr/>
          <p:nvPr/>
        </p:nvSpPr>
        <p:spPr>
          <a:xfrm>
            <a:off x="4716016" y="2708188"/>
            <a:ext cx="1762967" cy="385872"/>
          </a:xfrm>
          <a:prstGeom prst="rightArrow">
            <a:avLst/>
          </a:prstGeom>
          <a:solidFill>
            <a:schemeClr val="accent4">
              <a:lumMod val="60000"/>
              <a:lumOff val="40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19" name="Rounded Rectangular Callout 18"/>
          <p:cNvSpPr/>
          <p:nvPr/>
        </p:nvSpPr>
        <p:spPr>
          <a:xfrm>
            <a:off x="179512" y="5229200"/>
            <a:ext cx="5273971" cy="936104"/>
          </a:xfrm>
          <a:prstGeom prst="wedgeRoundRectCallout">
            <a:avLst>
              <a:gd name="adj1" fmla="val 46496"/>
              <a:gd name="adj2" fmla="val 85938"/>
              <a:gd name="adj3" fmla="val 16667"/>
            </a:avLst>
          </a:prstGeom>
          <a:solidFill>
            <a:srgbClr val="0070C0">
              <a:alpha val="56000"/>
            </a:srgbClr>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salafussoleh</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kuat</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bekerja</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200" dirty="0"/>
          </a:p>
        </p:txBody>
      </p:sp>
      <p:sp>
        <p:nvSpPr>
          <p:cNvPr id="20" name="Explosion 1 19"/>
          <p:cNvSpPr/>
          <p:nvPr/>
        </p:nvSpPr>
        <p:spPr>
          <a:xfrm rot="769557">
            <a:off x="4980015" y="5166802"/>
            <a:ext cx="4554886" cy="1592924"/>
          </a:xfrm>
          <a:prstGeom prst="irregularSeal1">
            <a:avLst/>
          </a:prstGeom>
          <a:solidFill>
            <a:schemeClr val="accent2"/>
          </a:solidFill>
          <a:ln>
            <a:solidFill>
              <a:schemeClr val="tx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 BERUSAHA DAN BEKERJA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ms-MY" dirty="0"/>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3191485"/>
            <a:ext cx="8640960" cy="3477875"/>
          </a:xfrm>
          <a:prstGeom prst="rect">
            <a:avLst/>
          </a:prstGeom>
          <a:solidFill>
            <a:schemeClr val="accent1">
              <a:alpha val="45000"/>
            </a:schemeClr>
          </a:solidFill>
        </p:spPr>
        <p:txBody>
          <a:bodyPr wrap="square">
            <a:spAutoFit/>
          </a:bodyPr>
          <a:lstStyle/>
          <a:p>
            <a:pPr algn="ct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 </a:t>
            </a:r>
            <a:r>
              <a:rPr lang="en-US" sz="20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demi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Kami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memberikan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Nabi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Daud</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limpah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kurnia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Kami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sambil</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Kami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berfirman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gunung-ganang</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ulang-ulangilah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mengucap</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tasbih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bersama-sama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Nabi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Daud</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wahai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burung-burung</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bertasbihlah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bersama-sama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juga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melembutkan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besi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baginya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Kami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wahyukan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Buatlah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baju-baju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besi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luas</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labuh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sempurnakanlah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jalinannya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sekadar</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dikehendaki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kerjakanlah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Wahai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Daud</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umatmu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amal-amal</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soleh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Maha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Melihat</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segala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kerjakan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endParaRPr lang="en-US" sz="20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27384"/>
            <a:ext cx="727280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Saba’,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ar-SA"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10-11</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96883" y="1109643"/>
            <a:ext cx="8640960" cy="2031325"/>
          </a:xfrm>
          <a:prstGeom prst="rect">
            <a:avLst/>
          </a:prstGeom>
          <a:solidFill>
            <a:schemeClr val="bg1">
              <a:lumMod val="75000"/>
              <a:alpha val="47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وَلَقَدْ آتَيْنَا دَاوُودَ مِنَّا فَضْلًا يَا جِبَالُ أَوِّبِي مَعَهُ وَالطَّيْرَ وَأَلَنَّا لَهُ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الْحَدِيدَ.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اعْمَلْ سَابِغَاتٍ وَقَدِّرْ فِي السَّرْدِ وَاعْمَلُوا صَالِحًا إِنِّي بِمَا تَعْمَلُونَ بَصِيرٌ </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116632"/>
            <a:ext cx="835292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bekerja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2926105"/>
            <a:ext cx="8424936" cy="430887"/>
          </a:xfrm>
          <a:prstGeom prst="rect">
            <a:avLst/>
          </a:prstGeom>
          <a:solidFill>
            <a:srgbClr val="92D050">
              <a:alpha val="63000"/>
            </a:srgbClr>
          </a:solidFill>
          <a:ln w="38100">
            <a:solidFill>
              <a:schemeClr val="tx1"/>
            </a:solidFill>
          </a:ln>
        </p:spPr>
        <p:txBody>
          <a:bodyPr wrap="square">
            <a:spAutoFit/>
          </a:bodyPr>
          <a:lstStyle/>
          <a:p>
            <a:pPr algn="ct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Mendapatkan </a:t>
            </a:r>
            <a:r>
              <a:rPr lang="sv-SE"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kekayaan sehingga </a:t>
            </a: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 MAMPU ....</a:t>
            </a:r>
            <a:r>
              <a:rPr lang="ar-SA"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71601" y="3534107"/>
            <a:ext cx="7992887" cy="461665"/>
          </a:xfrm>
          <a:prstGeom prst="rect">
            <a:avLst/>
          </a:prstGeom>
          <a:solidFill>
            <a:schemeClr val="accent6">
              <a:lumMod val="75000"/>
              <a:alpha val="88000"/>
            </a:schemeClr>
          </a:solidFill>
          <a:ln w="12700">
            <a:solidFill>
              <a:schemeClr val="bg1"/>
            </a:solidFill>
          </a:ln>
          <a:effectLst>
            <a:glow rad="101600">
              <a:schemeClr val="tx1">
                <a:alpha val="60000"/>
              </a:schemeClr>
            </a:glow>
          </a:effectLst>
        </p:spPr>
        <p:txBody>
          <a:bodyPr wrap="square">
            <a:spAutoFit/>
          </a:bodyP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mengeluarkan zakat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harta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 Diagonal Corner Rectangle 5"/>
          <p:cNvSpPr/>
          <p:nvPr/>
        </p:nvSpPr>
        <p:spPr>
          <a:xfrm>
            <a:off x="251520" y="1340768"/>
            <a:ext cx="4032448" cy="1150674"/>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Peringkat</a:t>
            </a:r>
            <a:r>
              <a:rPr lang="en-US" sz="2400" dirty="0"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pengguna</a:t>
            </a:r>
            <a:r>
              <a:rPr lang="en-US" sz="2400" dirty="0"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a:p>
            <a:pPr algn="ctr" rtl="1">
              <a:defRPr/>
            </a:pPr>
            <a:r>
              <a:rPr lang="ar-SA" sz="4000" b="1" dirty="0" smtClean="0">
                <a:solidFill>
                  <a:schemeClr val="tx1"/>
                </a:solidFill>
                <a:effectLst>
                  <a:outerShdw blurRad="38100" dist="38100" dir="2700000" algn="tl">
                    <a:srgbClr val="000000">
                      <a:alpha val="43137"/>
                    </a:srgbClr>
                  </a:outerShdw>
                </a:effectLst>
                <a:cs typeface="Traditional Arabic" pitchFamily="2" charset="-78"/>
              </a:rPr>
              <a:t>(اِسْتِهلاَك)</a:t>
            </a:r>
            <a:endParaRPr lang="en-US" sz="3600" dirty="0">
              <a:ln w="18415" cmpd="sng">
                <a:solidFill>
                  <a:schemeClr val="bg1"/>
                </a:solidFill>
                <a:prstDash val="solid"/>
              </a:ln>
              <a:solidFill>
                <a:schemeClr val="tx1"/>
              </a:solidFill>
              <a:effectLst>
                <a:outerShdw blurRad="38100" dist="38100" dir="2700000" algn="tl">
                  <a:srgbClr val="000000">
                    <a:alpha val="43137"/>
                  </a:srgbClr>
                </a:outerShdw>
              </a:effectLst>
              <a:latin typeface="Arial Black" pitchFamily="34" charset="0"/>
              <a:cs typeface="Traditional Arabic" pitchFamily="2" charset="-78"/>
            </a:endParaRPr>
          </a:p>
        </p:txBody>
      </p:sp>
      <p:sp>
        <p:nvSpPr>
          <p:cNvPr id="7" name="Round Diagonal Corner Rectangle 6"/>
          <p:cNvSpPr/>
          <p:nvPr/>
        </p:nvSpPr>
        <p:spPr>
          <a:xfrm>
            <a:off x="4644008" y="908720"/>
            <a:ext cx="4032448" cy="1150674"/>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Peringkat</a:t>
            </a:r>
            <a:r>
              <a:rPr lang="en-US" sz="2400" dirty="0"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Tharwah</a:t>
            </a:r>
            <a:r>
              <a:rPr lang="en-US" sz="2400" dirty="0" smtClean="0">
                <a:ln w="6350" cmpd="sng">
                  <a:solidFill>
                    <a:schemeClr val="tx1"/>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a:p>
            <a:pPr algn="ctr" rtl="1">
              <a:defRPr/>
            </a:pPr>
            <a:r>
              <a:rPr lang="ar-SA" sz="4000" b="1" dirty="0" smtClean="0">
                <a:solidFill>
                  <a:schemeClr val="tx1"/>
                </a:solidFill>
                <a:effectLst>
                  <a:outerShdw blurRad="38100" dist="38100" dir="2700000" algn="tl">
                    <a:srgbClr val="000000">
                      <a:alpha val="43137"/>
                    </a:srgbClr>
                  </a:outerShdw>
                </a:effectLst>
                <a:cs typeface="Traditional Arabic" pitchFamily="2" charset="-78"/>
              </a:rPr>
              <a:t>(</a:t>
            </a:r>
            <a:r>
              <a:rPr lang="ar-SA" sz="4000" b="1" dirty="0">
                <a:solidFill>
                  <a:schemeClr val="tx1"/>
                </a:solidFill>
                <a:effectLst>
                  <a:outerShdw blurRad="38100" dist="38100" dir="2700000" algn="tl">
                    <a:srgbClr val="000000">
                      <a:alpha val="43137"/>
                    </a:srgbClr>
                  </a:outerShdw>
                </a:effectLst>
                <a:cs typeface="Traditional Arabic" pitchFamily="2" charset="-78"/>
              </a:rPr>
              <a:t>ثَرْوَة</a:t>
            </a:r>
            <a:r>
              <a:rPr lang="ar-SA" sz="4000" b="1" dirty="0" smtClean="0">
                <a:solidFill>
                  <a:schemeClr val="tx1"/>
                </a:solidFill>
                <a:effectLst>
                  <a:outerShdw blurRad="38100" dist="38100" dir="2700000" algn="tl">
                    <a:srgbClr val="000000">
                      <a:alpha val="43137"/>
                    </a:srgbClr>
                  </a:outerShdw>
                </a:effectLst>
                <a:cs typeface="Traditional Arabic" pitchFamily="2" charset="-78"/>
              </a:rPr>
              <a:t>)</a:t>
            </a:r>
            <a:endParaRPr lang="en-US" sz="3600" dirty="0">
              <a:ln w="18415" cmpd="sng">
                <a:solidFill>
                  <a:schemeClr val="bg1"/>
                </a:solidFill>
                <a:prstDash val="solid"/>
              </a:ln>
              <a:solidFill>
                <a:schemeClr val="tx1"/>
              </a:solidFill>
              <a:effectLst>
                <a:outerShdw blurRad="38100" dist="38100" dir="2700000" algn="tl">
                  <a:srgbClr val="000000">
                    <a:alpha val="43137"/>
                  </a:srgbClr>
                </a:outerShdw>
              </a:effectLst>
              <a:latin typeface="Arial Black" pitchFamily="34" charset="0"/>
              <a:cs typeface="Traditional Arabic" pitchFamily="2" charset="-78"/>
            </a:endParaRPr>
          </a:p>
        </p:txBody>
      </p:sp>
      <p:sp>
        <p:nvSpPr>
          <p:cNvPr id="8" name="Right Arrow 7"/>
          <p:cNvSpPr/>
          <p:nvPr/>
        </p:nvSpPr>
        <p:spPr>
          <a:xfrm rot="20572448">
            <a:off x="3976549" y="1586707"/>
            <a:ext cx="1191150" cy="536746"/>
          </a:xfrm>
          <a:prstGeom prst="rightArrow">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endParaRPr lang="ms-MY" sz="2200" dirty="0"/>
          </a:p>
        </p:txBody>
      </p:sp>
      <p:sp>
        <p:nvSpPr>
          <p:cNvPr id="9" name="Rectangle 8"/>
          <p:cNvSpPr/>
          <p:nvPr/>
        </p:nvSpPr>
        <p:spPr>
          <a:xfrm>
            <a:off x="971600" y="4078813"/>
            <a:ext cx="7992887" cy="461665"/>
          </a:xfrm>
          <a:prstGeom prst="rect">
            <a:avLst/>
          </a:prstGeom>
          <a:solidFill>
            <a:schemeClr val="accent6">
              <a:lumMod val="75000"/>
              <a:alpha val="88000"/>
            </a:schemeClr>
          </a:solidFill>
          <a:ln w="12700">
            <a:solidFill>
              <a:schemeClr val="bg1"/>
            </a:solidFill>
          </a:ln>
          <a:effectLst>
            <a:glow rad="101600">
              <a:schemeClr val="tx1">
                <a:alpha val="60000"/>
              </a:schemeClr>
            </a:glow>
          </a:effectLst>
        </p:spPr>
        <p:txBody>
          <a:bodyPr wrap="square">
            <a:spAutoFit/>
          </a:bodyP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memberi sumbangan kepada gerakan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jihad</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971601" y="4615968"/>
            <a:ext cx="7992887" cy="830997"/>
          </a:xfrm>
          <a:prstGeom prst="rect">
            <a:avLst/>
          </a:prstGeom>
          <a:solidFill>
            <a:schemeClr val="accent6">
              <a:lumMod val="75000"/>
              <a:alpha val="88000"/>
            </a:schemeClr>
          </a:solidFill>
          <a:ln w="12700">
            <a:solidFill>
              <a:schemeClr val="bg1"/>
            </a:solidFill>
          </a:ln>
          <a:effectLst>
            <a:glow rad="101600">
              <a:schemeClr val="tx1">
                <a:alpha val="60000"/>
              </a:schemeClr>
            </a:glow>
          </a:effectLst>
        </p:spPr>
        <p:txBody>
          <a:bodyPr wrap="square">
            <a:spAutoFit/>
          </a:bodyP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menolong orang lain yang berada dalam kesusahan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971600" y="5550331"/>
            <a:ext cx="7992887" cy="830997"/>
          </a:xfrm>
          <a:prstGeom prst="rect">
            <a:avLst/>
          </a:prstGeom>
          <a:solidFill>
            <a:schemeClr val="accent6">
              <a:lumMod val="75000"/>
              <a:alpha val="88000"/>
            </a:schemeClr>
          </a:solidFill>
          <a:ln w="12700">
            <a:solidFill>
              <a:schemeClr val="bg1"/>
            </a:solidFill>
          </a:ln>
          <a:effectLst>
            <a:glow rad="101600">
              <a:schemeClr val="tx1">
                <a:alpha val="60000"/>
              </a:schemeClr>
            </a:glow>
          </a:effectLst>
        </p:spPr>
        <p:txBody>
          <a:bodyPr wrap="square">
            <a:spAutoFit/>
          </a:bodyP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membebaskan keluarga dan zuriat kita daripada kemiskinan atau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meminta-minta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Curved Right Arrow 11"/>
          <p:cNvSpPr/>
          <p:nvPr/>
        </p:nvSpPr>
        <p:spPr>
          <a:xfrm rot="20350270">
            <a:off x="418410" y="3353696"/>
            <a:ext cx="501505" cy="625851"/>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 name="Curved Right Arrow 12"/>
          <p:cNvSpPr/>
          <p:nvPr/>
        </p:nvSpPr>
        <p:spPr>
          <a:xfrm rot="20350270">
            <a:off x="545187" y="3277455"/>
            <a:ext cx="501505" cy="2959008"/>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4" name="Curved Right Arrow 13"/>
          <p:cNvSpPr/>
          <p:nvPr/>
        </p:nvSpPr>
        <p:spPr>
          <a:xfrm rot="20350270">
            <a:off x="439504" y="3312572"/>
            <a:ext cx="501505" cy="1884315"/>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 name="Curved Right Arrow 14"/>
          <p:cNvSpPr/>
          <p:nvPr/>
        </p:nvSpPr>
        <p:spPr>
          <a:xfrm rot="20350270">
            <a:off x="489558" y="3327015"/>
            <a:ext cx="501505" cy="1197757"/>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339753" y="2276872"/>
            <a:ext cx="6264696" cy="1754326"/>
          </a:xfrm>
          <a:prstGeom prst="rect">
            <a:avLst/>
          </a:prstGeom>
          <a:solidFill>
            <a:srgbClr val="00B050">
              <a:alpha val="63000"/>
            </a:srgbClr>
          </a:solidFill>
          <a:ln w="38100">
            <a:solidFill>
              <a:schemeClr val="tx1"/>
            </a:solidFill>
          </a:ln>
        </p:spPr>
        <p:txBody>
          <a:bodyPr wrap="square">
            <a:spAutoFit/>
          </a:bodyPr>
          <a:lstStyle/>
          <a:p>
            <a:pPr algn="ctr"/>
            <a:endParaRPr lang="en-US" sz="1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memajukan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menuntut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membesarkan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perniagaan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endPar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1663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kekayaan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339752" y="4215865"/>
            <a:ext cx="6264697" cy="1661407"/>
          </a:xfrm>
          <a:prstGeom prst="rect">
            <a:avLst/>
          </a:prstGeom>
          <a:solidFill>
            <a:schemeClr val="accent4">
              <a:lumMod val="75000"/>
              <a:alpha val="74000"/>
            </a:schemeClr>
          </a:solidFill>
          <a:ln w="38100" cap="flat" cmpd="sng" algn="ctr">
            <a:solidFill>
              <a:schemeClr val="tx1"/>
            </a:solidFill>
            <a:prstDash val="solid"/>
          </a:ln>
          <a:effectLst/>
        </p:spPr>
        <p:txBody>
          <a:bodyPr spcFirstLastPara="0" vert="horz" wrap="square" lIns="153759" tIns="153759" rIns="153759" bIns="153759" numCol="1" spcCol="1270" anchor="ctr" anchorCtr="0">
            <a:noAutofit/>
          </a:bodyPr>
          <a:lstStyle/>
          <a:p>
            <a:pPr algn="ctr" defTabSz="1200150">
              <a:lnSpc>
                <a:spcPct val="90000"/>
              </a:lnSpc>
              <a:spcBef>
                <a:spcPct val="0"/>
              </a:spcBef>
              <a:spcAft>
                <a:spcPct val="35000"/>
              </a:spcAft>
            </a:pPr>
            <a:endParaRPr lang="en-US" sz="1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defTabSz="1200150">
              <a:spcBef>
                <a:spcPct val="0"/>
              </a:spcBef>
              <a:spcAft>
                <a:spcPct val="35000"/>
              </a:spcAft>
            </a:pPr>
            <a:endParaRPr lang="en-US" sz="1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defTabSz="1200150">
              <a:spcBef>
                <a:spcPct val="0"/>
              </a:spcBef>
              <a:spcAft>
                <a:spcPct val="3500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Islam agar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ditindas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lain</a:t>
            </a:r>
          </a:p>
          <a:p>
            <a:pPr algn="ctr" defTabSz="1200150">
              <a:spcBef>
                <a:spcPct val="0"/>
              </a:spcBef>
              <a:spcAft>
                <a:spcPct val="35000"/>
              </a:spcAft>
            </a:pPr>
            <a:endParaRPr lang="ms-MY" dirty="0">
              <a:effectLst>
                <a:glow rad="101600">
                  <a:schemeClr val="tx1">
                    <a:alpha val="60000"/>
                  </a:schemeClr>
                </a:glow>
                <a:outerShdw blurRad="38100" dist="38100" dir="2700000" algn="tl">
                  <a:srgbClr val="000000">
                    <a:alpha val="43137"/>
                  </a:srgbClr>
                </a:outerShdw>
              </a:effectLst>
            </a:endParaRPr>
          </a:p>
          <a:p>
            <a:pPr lvl="0" algn="ctr" defTabSz="1200150">
              <a:lnSpc>
                <a:spcPct val="90000"/>
              </a:lnSpc>
              <a:spcBef>
                <a:spcPct val="0"/>
              </a:spcBef>
              <a:spcAft>
                <a:spcPct val="35000"/>
              </a:spcAft>
            </a:pPr>
            <a:endParaRPr kumimoji="0" lang="en-MY" sz="2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6" name="Explosion 1 5"/>
          <p:cNvSpPr/>
          <p:nvPr/>
        </p:nvSpPr>
        <p:spPr>
          <a:xfrm rot="20597001">
            <a:off x="377988" y="1241860"/>
            <a:ext cx="3999709" cy="977592"/>
          </a:xfrm>
          <a:prstGeom prst="irregularSeal1">
            <a:avLst/>
          </a:prstGeom>
          <a:solidFill>
            <a:srgbClr val="00B0F0"/>
          </a:solidFill>
          <a:ln>
            <a:solidFill>
              <a:schemeClr val="tx1"/>
            </a:solidFill>
          </a:ln>
          <a:effectLst>
            <a:glow rad="101600">
              <a:srgbClr val="0070C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insyaAllah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sp>
        <p:nvSpPr>
          <p:cNvPr id="7" name="Striped Right Arrow 6"/>
          <p:cNvSpPr/>
          <p:nvPr/>
        </p:nvSpPr>
        <p:spPr>
          <a:xfrm>
            <a:off x="1941667" y="3049611"/>
            <a:ext cx="796171" cy="106183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triped Right Arrow 7"/>
          <p:cNvSpPr/>
          <p:nvPr/>
        </p:nvSpPr>
        <p:spPr>
          <a:xfrm>
            <a:off x="1941667" y="5046568"/>
            <a:ext cx="796171" cy="106183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5576" y="2413337"/>
            <a:ext cx="7992888"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Pastikan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pekerjaan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bercanggah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a:t>
            </a:r>
          </a:p>
        </p:txBody>
      </p:sp>
      <p:sp>
        <p:nvSpPr>
          <p:cNvPr id="4" name="Rectangle 3"/>
          <p:cNvSpPr/>
          <p:nvPr/>
        </p:nvSpPr>
        <p:spPr>
          <a:xfrm>
            <a:off x="323528" y="116632"/>
            <a:ext cx="835292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Khutbah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755575" y="3690898"/>
            <a:ext cx="7992889" cy="830997"/>
          </a:xfrm>
          <a:prstGeom prst="rect">
            <a:avLst/>
          </a:prstGeom>
          <a:solidFill>
            <a:srgbClr val="92D05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Pastikan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pekerjaan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dilakukan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keredhaan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p>
        </p:txBody>
      </p:sp>
      <p:sp>
        <p:nvSpPr>
          <p:cNvPr id="6" name="Rectangle 5"/>
          <p:cNvSpPr/>
          <p:nvPr/>
        </p:nvSpPr>
        <p:spPr>
          <a:xfrm>
            <a:off x="755575" y="4942909"/>
            <a:ext cx="7992889" cy="1200329"/>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qasad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hak-hak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termasuk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kifayah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251520" y="919753"/>
            <a:ext cx="8640960" cy="892552"/>
          </a:xfrm>
          <a:prstGeom prst="rect">
            <a:avLst/>
          </a:prstGeom>
          <a:solidFill>
            <a:srgbClr val="FFC000"/>
          </a:solidFill>
          <a:ln w="38100">
            <a:solidFill>
              <a:schemeClr val="bg1"/>
            </a:solidFill>
          </a:ln>
          <a:effectLst>
            <a:glow rad="101600">
              <a:schemeClr val="tx1">
                <a:alpha val="60000"/>
              </a:schemeClr>
            </a:glow>
          </a:effectLst>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Explosion 1 7"/>
          <p:cNvSpPr/>
          <p:nvPr/>
        </p:nvSpPr>
        <p:spPr>
          <a:xfrm>
            <a:off x="251520" y="2341329"/>
            <a:ext cx="678850" cy="648072"/>
          </a:xfrm>
          <a:prstGeom prst="irregularSeal1">
            <a:avLst/>
          </a:prstGeom>
          <a:solidFill>
            <a:schemeClr val="accent2">
              <a:lumMod val="75000"/>
            </a:schemeClr>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Explosion 1 8"/>
          <p:cNvSpPr/>
          <p:nvPr/>
        </p:nvSpPr>
        <p:spPr>
          <a:xfrm>
            <a:off x="251520" y="3604374"/>
            <a:ext cx="678850"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Explosion 1 9"/>
          <p:cNvSpPr/>
          <p:nvPr/>
        </p:nvSpPr>
        <p:spPr>
          <a:xfrm>
            <a:off x="251520" y="4900518"/>
            <a:ext cx="678850" cy="648072"/>
          </a:xfrm>
          <a:prstGeom prst="irregularSeal1">
            <a:avLst/>
          </a:prstGeom>
          <a:solidFill>
            <a:schemeClr val="accent2">
              <a:lumMod val="75000"/>
            </a:schemeClr>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3550364"/>
            <a:ext cx="8640960" cy="3046988"/>
          </a:xfrm>
          <a:prstGeom prst="rect">
            <a:avLst/>
          </a:prstGeom>
          <a:solidFill>
            <a:schemeClr val="accent1">
              <a:alpha val="45000"/>
            </a:schemeClr>
          </a:solidFill>
        </p:spPr>
        <p:txBody>
          <a:bodyPr wrap="square">
            <a:spAutoFit/>
          </a:bodyPr>
          <a:lstStyle/>
          <a:p>
            <a:pPr algn="ct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katakanlah</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Wahai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Muhammad):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Beramallah</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segala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diperintahkan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Rasul-Nya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beriman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melihat</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kerjakan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dikembalikan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mengetahui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perkara-perkara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ghaib</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nyata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kemudian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menerangkan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kerjakan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endPar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27384"/>
            <a:ext cx="727280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Taubah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105</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51520" y="1395933"/>
            <a:ext cx="8640960" cy="2031325"/>
          </a:xfrm>
          <a:prstGeom prst="rect">
            <a:avLst/>
          </a:prstGeom>
          <a:solidFill>
            <a:schemeClr val="bg1">
              <a:lumMod val="75000"/>
              <a:alpha val="47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وَقُلِ اعْمَلُواْ فَسَيَرَى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عَمَلَكُمْ وَرَسُولُهُ وَالْمُؤْمِنُونَ وَسَتُرَدُّونَ إِلَى عَالِمِ الْغَيْبِ وَالشَّهَادَةِ فَيُنَبِّئُكُم بِمَا كُنتُمْ تَعْمَلُونَ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1">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1447031"/>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7" name="Rectangle 6"/>
          <p:cNvSpPr/>
          <p:nvPr/>
        </p:nvSpPr>
        <p:spPr>
          <a:xfrm>
            <a:off x="3059832" y="692696"/>
            <a:ext cx="5364088" cy="646331"/>
          </a:xfrm>
          <a:prstGeom prst="rect">
            <a:avLst/>
          </a:prstGeom>
          <a:noFill/>
        </p:spPr>
        <p:txBody>
          <a:bodyPr wrap="square">
            <a:spAutoFit/>
          </a:bodyPr>
          <a:lstStyle/>
          <a:p>
            <a:pPr algn="ctr">
              <a:defRPr/>
            </a:pPr>
            <a:r>
              <a:rPr lang="en-US" sz="3600" dirty="0" err="1" smtClean="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4562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113138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18864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02979"/>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05761"/>
            <a:ext cx="9144000" cy="1323439"/>
          </a:xfrm>
          <a:prstGeom prst="rect">
            <a:avLst/>
          </a:prstGeom>
          <a:solidFill>
            <a:schemeClr val="accent1">
              <a:alpha val="38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20431"/>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04935"/>
            <a:ext cx="9144000" cy="1200329"/>
          </a:xfrm>
          <a:prstGeom prst="rect">
            <a:avLst/>
          </a:prstGeom>
          <a:solidFill>
            <a:schemeClr val="accent1">
              <a:alpha val="53000"/>
            </a:scheme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64247"/>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116632"/>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64771"/>
            <a:ext cx="9144000" cy="1938992"/>
          </a:xfrm>
          <a:prstGeom prst="rect">
            <a:avLst/>
          </a:prstGeom>
          <a:solidFill>
            <a:schemeClr val="accent6">
              <a:lumMod val="75000"/>
              <a:alpha val="22000"/>
            </a:schemeClr>
          </a:solidFill>
          <a:ln>
            <a:noFill/>
          </a:ln>
        </p:spPr>
        <p:txBody>
          <a:bodyPr wrap="square">
            <a:spAutoFit/>
          </a:bodyPr>
          <a:lstStyle/>
          <a:p>
            <a:pPr algn="ctr" rtl="1"/>
            <a:r>
              <a:rPr lang="ar-SA" sz="5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a:t>
            </a:r>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5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اللهُ وَحْدَهُ</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5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شَرِيْكَ لَهُ، وَأَشْهَدُ أَنَّ مُحَمَّدًا عَبْدُ اللهِ وَرَسُوْلُهُ</a:t>
            </a:r>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28762"/>
            <a:ext cx="9144000" cy="2246769"/>
          </a:xfrm>
          <a:prstGeom prst="rect">
            <a:avLst/>
          </a:prstGeom>
          <a:solidFill>
            <a:schemeClr val="accent1">
              <a:alpha val="29000"/>
            </a:scheme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ar-SA"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18227"/>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04245"/>
            <a:ext cx="9144000" cy="1384995"/>
          </a:xfrm>
          <a:prstGeom prst="rect">
            <a:avLst/>
          </a:prstGeom>
          <a:solidFill>
            <a:schemeClr val="accent1">
              <a:alpha val="35000"/>
            </a:scheme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79929"/>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73358"/>
            <a:ext cx="9144000" cy="1172629"/>
          </a:xfrm>
          <a:prstGeom prst="rect">
            <a:avLst/>
          </a:prstGeom>
          <a:solidFill>
            <a:schemeClr val="accent1">
              <a:alpha val="39000"/>
            </a:schemeClr>
          </a:solidFill>
          <a:ln w="57150">
            <a:noFill/>
          </a:ln>
        </p:spPr>
        <p:txBody>
          <a:bodyPr wrap="square">
            <a:spAutoFit/>
          </a:bodyPr>
          <a:lstStyle/>
          <a:p>
            <a:pPr lvl="0" algn="ctr" defTabSz="1022350">
              <a:lnSpc>
                <a:spcPct val="90000"/>
              </a:lnSpc>
              <a:spcBef>
                <a:spcPct val="0"/>
              </a:spcBef>
              <a:spcAft>
                <a:spcPct val="35000"/>
              </a:spcAft>
            </a:pP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s.w.t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mematuhi</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perintah-Nya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menjauhi</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larangan-Nya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611560" y="1569566"/>
            <a:ext cx="7812360" cy="923330"/>
          </a:xfrm>
          <a:prstGeom prst="rect">
            <a:avLst/>
          </a:prstGeom>
          <a:solidFill>
            <a:schemeClr val="accent6">
              <a:lumMod val="75000"/>
              <a:alpha val="24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7" y="1744360"/>
            <a:ext cx="8064897" cy="1323439"/>
          </a:xfrm>
          <a:prstGeom prst="rect">
            <a:avLst/>
          </a:prstGeom>
          <a:solidFill>
            <a:srgbClr val="00B0F0">
              <a:alpha val="63000"/>
            </a:srgbClr>
          </a:solidFill>
          <a:ln w="38100">
            <a:solidFill>
              <a:schemeClr val="bg1"/>
            </a:solidFill>
          </a:ln>
          <a:effectLst>
            <a:glow rad="101600">
              <a:schemeClr val="tx1">
                <a:alpha val="60000"/>
              </a:schemeClr>
            </a:glow>
          </a:effectLst>
        </p:spPr>
        <p:txBody>
          <a:bodyPr wrap="square">
            <a:spAutoFit/>
          </a:bodyPr>
          <a:lstStyle/>
          <a:p>
            <a:pPr algn="ct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Memastikan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khusyuk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memerhatikan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lafaz-lafaz</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dibaca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menjiwai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perbuatan-perbuatannya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sekali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0" y="116632"/>
            <a:ext cx="9144000" cy="538609"/>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3567" y="3118902"/>
            <a:ext cx="8064898" cy="707886"/>
          </a:xfrm>
          <a:prstGeom prst="rect">
            <a:avLst/>
          </a:prstGeom>
          <a:solidFill>
            <a:srgbClr val="92D050">
              <a:alpha val="63000"/>
            </a:srgbClr>
          </a:solidFill>
          <a:ln w="38100">
            <a:solidFill>
              <a:schemeClr val="tx1"/>
            </a:solidFill>
          </a:ln>
          <a:effectLst>
            <a:glow rad="101600">
              <a:schemeClr val="bg1">
                <a:alpha val="60000"/>
              </a:schemeClr>
            </a:glow>
          </a:effectLst>
        </p:spPr>
        <p:txBody>
          <a:bodyPr wrap="square">
            <a:spAutoFit/>
          </a:bodyPr>
          <a:lstStyle/>
          <a:p>
            <a:pPr algn="ctr"/>
            <a:r>
              <a:rPr lang="fi-FI"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Memastikan kita sentiasa melakukan solat secara berjemaah.</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6" name="Rectangle 5"/>
          <p:cNvSpPr/>
          <p:nvPr/>
        </p:nvSpPr>
        <p:spPr>
          <a:xfrm>
            <a:off x="683567" y="3910990"/>
            <a:ext cx="8064898" cy="707886"/>
          </a:xfrm>
          <a:prstGeom prst="rect">
            <a:avLst/>
          </a:prstGeom>
          <a:solidFill>
            <a:schemeClr val="accent6">
              <a:lumMod val="75000"/>
              <a:alpha val="64000"/>
            </a:schemeClr>
          </a:solidFill>
          <a:ln w="38100">
            <a:solidFill>
              <a:schemeClr val="bg1"/>
            </a:solidFill>
          </a:ln>
          <a:effectLst>
            <a:glow rad="101600">
              <a:schemeClr val="tx1">
                <a:alpha val="60000"/>
              </a:schemeClr>
            </a:glow>
          </a:effectLst>
        </p:spPr>
        <p:txBody>
          <a:bodyPr wrap="square">
            <a:spAutoFit/>
          </a:bodyPr>
          <a:lstStyle/>
          <a:p>
            <a:pPr algn="ct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Melengkapkan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solat-solat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rawatib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683569" y="909301"/>
            <a:ext cx="8064896" cy="707886"/>
          </a:xfrm>
          <a:prstGeom prst="rect">
            <a:avLst/>
          </a:prstGeom>
          <a:solidFill>
            <a:srgbClr val="FFC000">
              <a:alpha val="64000"/>
            </a:srgbClr>
          </a:solidFill>
          <a:ln w="38100">
            <a:solidFill>
              <a:schemeClr val="tx1"/>
            </a:solidFill>
          </a:ln>
          <a:effectLst>
            <a:glow rad="101600">
              <a:schemeClr val="bg1">
                <a:alpha val="60000"/>
              </a:schemeClr>
            </a:glow>
          </a:effectLst>
        </p:spPr>
        <p:txBody>
          <a:bodyPr wrap="square">
            <a:spAutoFit/>
          </a:bodyPr>
          <a:lstStyle/>
          <a:p>
            <a:pPr algn="ct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rukunnya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syarat-syaratnya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dilaksanakan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teliti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8" name="Explosion 1 7"/>
          <p:cNvSpPr/>
          <p:nvPr/>
        </p:nvSpPr>
        <p:spPr>
          <a:xfrm>
            <a:off x="138686" y="1022781"/>
            <a:ext cx="684966" cy="648072"/>
          </a:xfrm>
          <a:prstGeom prst="irregularSeal1">
            <a:avLst/>
          </a:prstGeom>
          <a:solidFill>
            <a:schemeClr val="accent2">
              <a:lumMod val="75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Explosion 1 8"/>
          <p:cNvSpPr/>
          <p:nvPr/>
        </p:nvSpPr>
        <p:spPr>
          <a:xfrm>
            <a:off x="142618" y="1916832"/>
            <a:ext cx="684966" cy="648072"/>
          </a:xfrm>
          <a:prstGeom prst="irregularSeal1">
            <a:avLst/>
          </a:prstGeom>
          <a:solidFill>
            <a:srgbClr val="7030A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Explosion 1 9"/>
          <p:cNvSpPr/>
          <p:nvPr/>
        </p:nvSpPr>
        <p:spPr>
          <a:xfrm>
            <a:off x="179512" y="3118902"/>
            <a:ext cx="684966" cy="648072"/>
          </a:xfrm>
          <a:prstGeom prst="irregularSeal1">
            <a:avLst/>
          </a:prstGeom>
          <a:solidFill>
            <a:schemeClr val="accent2">
              <a:lumMod val="75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683568" y="5487615"/>
            <a:ext cx="8102074" cy="1015663"/>
          </a:xfrm>
          <a:prstGeom prst="rect">
            <a:avLst/>
          </a:prstGeom>
          <a:solidFill>
            <a:srgbClr val="00B0F0">
              <a:alpha val="63000"/>
            </a:srgbClr>
          </a:solidFill>
          <a:ln w="38100">
            <a:solidFill>
              <a:schemeClr val="bg1"/>
            </a:solidFill>
          </a:ln>
          <a:effectLst>
            <a:glow rad="101600">
              <a:schemeClr val="tx1">
                <a:alpha val="60000"/>
              </a:schemeClr>
            </a:glow>
          </a:effectLst>
        </p:spPr>
        <p:txBody>
          <a:bodyPr wrap="square">
            <a:spAutoFit/>
          </a:bodyPr>
          <a:lstStyle/>
          <a:p>
            <a:pPr algn="ct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Memastikan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juga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berdoa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kali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selepas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kala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sunat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sisi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mazhab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Syafie</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antara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mustajab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p:txBody>
      </p:sp>
      <p:sp>
        <p:nvSpPr>
          <p:cNvPr id="12" name="Rectangle 11"/>
          <p:cNvSpPr/>
          <p:nvPr/>
        </p:nvSpPr>
        <p:spPr>
          <a:xfrm>
            <a:off x="720744" y="4715272"/>
            <a:ext cx="8064898" cy="707886"/>
          </a:xfrm>
          <a:prstGeom prst="rect">
            <a:avLst/>
          </a:prstGeom>
          <a:solidFill>
            <a:srgbClr val="FFFF00">
              <a:alpha val="63000"/>
            </a:srgbClr>
          </a:solidFill>
          <a:ln w="38100">
            <a:solidFill>
              <a:schemeClr val="tx1"/>
            </a:solidFill>
          </a:ln>
          <a:effectLst>
            <a:glow rad="101600">
              <a:schemeClr val="bg1">
                <a:alpha val="60000"/>
              </a:schemeClr>
            </a:glow>
          </a:effectLst>
        </p:spPr>
        <p:txBody>
          <a:bodyPr wrap="square">
            <a:spAutoFit/>
          </a:bodyPr>
          <a:lstStyle/>
          <a:p>
            <a:pPr algn="ctr"/>
            <a:r>
              <a:rPr lang="fi-FI"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Memastikan bahawa zikir-zikir kita selepas solat dilakukan </a:t>
            </a: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 </a:t>
            </a:r>
            <a:r>
              <a:rPr lang="fi-FI"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cermat dan teliti.</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13" name="Explosion 1 12"/>
          <p:cNvSpPr/>
          <p:nvPr/>
        </p:nvSpPr>
        <p:spPr>
          <a:xfrm>
            <a:off x="179512" y="3982998"/>
            <a:ext cx="684966" cy="648072"/>
          </a:xfrm>
          <a:prstGeom prst="irregularSeal1">
            <a:avLst/>
          </a:prstGeom>
          <a:solidFill>
            <a:srgbClr val="7030A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Explosion 1 13"/>
          <p:cNvSpPr/>
          <p:nvPr/>
        </p:nvSpPr>
        <p:spPr>
          <a:xfrm>
            <a:off x="179512" y="4715272"/>
            <a:ext cx="684966" cy="648072"/>
          </a:xfrm>
          <a:prstGeom prst="irregularSeal1">
            <a:avLst/>
          </a:prstGeom>
          <a:solidFill>
            <a:schemeClr val="accent2">
              <a:lumMod val="75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Explosion 1 14"/>
          <p:cNvSpPr/>
          <p:nvPr/>
        </p:nvSpPr>
        <p:spPr>
          <a:xfrm>
            <a:off x="142618" y="5445224"/>
            <a:ext cx="684966" cy="648072"/>
          </a:xfrm>
          <a:prstGeom prst="irregularSeal1">
            <a:avLst/>
          </a:prstGeom>
          <a:solidFill>
            <a:srgbClr val="7030A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ms-MY"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3856980"/>
            <a:ext cx="8014500" cy="2308324"/>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611560" y="1552724"/>
            <a:ext cx="7992888" cy="2308324"/>
          </a:xfrm>
          <a:prstGeom prst="rect">
            <a:avLst/>
          </a:prstGeom>
          <a:solidFill>
            <a:schemeClr val="accent5">
              <a:lumMod val="50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41676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4176132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47954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5">
              <a:lumMod val="50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645024"/>
            <a:ext cx="8712968" cy="2677656"/>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95410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12782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308088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116632"/>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84784"/>
            <a:ext cx="9144000" cy="1938992"/>
          </a:xfrm>
          <a:prstGeom prst="rect">
            <a:avLst/>
          </a:prstGeom>
          <a:solidFill>
            <a:schemeClr val="accent6">
              <a:lumMod val="50000"/>
              <a:alpha val="27000"/>
            </a:schemeClr>
          </a:solidFill>
        </p:spPr>
        <p:txBody>
          <a:bodyPr wrap="square">
            <a:spAutoFit/>
          </a:bodyPr>
          <a:lstStyle/>
          <a:p>
            <a:pPr algn="ctr" rtl="1"/>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09829"/>
            <a:ext cx="9144000" cy="2246769"/>
          </a:xfrm>
          <a:prstGeom prst="rect">
            <a:avLst/>
          </a:prstGeom>
          <a:solidFill>
            <a:schemeClr val="accent1">
              <a:alpha val="51000"/>
            </a:scheme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810688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03438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942781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84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0808"/>
            <a:ext cx="9144000" cy="1754326"/>
          </a:xfrm>
          <a:prstGeom prst="rect">
            <a:avLst/>
          </a:prstGeom>
          <a:solidFill>
            <a:schemeClr val="accent6">
              <a:lumMod val="75000"/>
              <a:alpha val="22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وَصَحْبِه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86363"/>
            <a:ext cx="9144000" cy="1384995"/>
          </a:xfrm>
          <a:prstGeom prst="rect">
            <a:avLst/>
          </a:prstGeom>
          <a:solidFill>
            <a:schemeClr val="accent5">
              <a:lumMod val="60000"/>
              <a:lumOff val="40000"/>
              <a:alpha val="35000"/>
            </a:scheme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03920" y="116632"/>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8520" y="1506269"/>
            <a:ext cx="8820472" cy="1754326"/>
          </a:xfrm>
          <a:prstGeom prst="rect">
            <a:avLst/>
          </a:prstGeom>
          <a:solidFill>
            <a:schemeClr val="accent6">
              <a:lumMod val="50000"/>
              <a:alpha val="2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أُوْصِيْكُمْ وَإِيَّايَ بِتَقْوَى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84770" y="4038743"/>
            <a:ext cx="8998968" cy="2092881"/>
          </a:xfrm>
          <a:prstGeom prst="rect">
            <a:avLst/>
          </a:prstGeom>
          <a:solidFill>
            <a:schemeClr val="accent1">
              <a:alpha val="43000"/>
            </a:scheme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Taala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diri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hadirin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sekalian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supaya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berjayalah</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orang-orang yang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44624"/>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Imam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Hasan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Banna</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44560"/>
            <a:ext cx="8991600" cy="892552"/>
          </a:xfrm>
          <a:prstGeom prst="rect">
            <a:avLst/>
          </a:prstGeom>
          <a:solidFill>
            <a:schemeClr val="accent1">
              <a:alpha val="45000"/>
            </a:schemeClr>
          </a:solidFill>
        </p:spPr>
        <p:txBody>
          <a:bodyPr wrap="square">
            <a:spAutoFit/>
          </a:bodyPr>
          <a:lstStyle/>
          <a:p>
            <a:pPr algn="ctr"/>
            <a:r>
              <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adalah agama yang syumul, ia merangkumi semua bidang kehidupan.”</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07504" y="1818690"/>
            <a:ext cx="8892480" cy="861774"/>
          </a:xfrm>
          <a:prstGeom prst="rect">
            <a:avLst/>
          </a:prstGeom>
          <a:solidFill>
            <a:schemeClr val="bg2">
              <a:lumMod val="50000"/>
              <a:alpha val="40000"/>
            </a:scheme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الإسْلاَمُ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نِظَامٌ شَامِلٌ، يَتَنَاوَلُ مَظَاهِرَ الْحَيَاةِ جَمِيْعًا</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27384"/>
            <a:ext cx="8496944" cy="1015663"/>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Menurut</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syeikh</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Raghib</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al-</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Isfahani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Islam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terdiri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dari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tiga</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komponen</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2699792" y="1017954"/>
            <a:ext cx="6336704" cy="1440160"/>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sv-SE" sz="2000" b="1" dirty="0" smtClean="0">
                <a:ln w="635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KEPATUHAN MUTLAK KEPADA ALLAH </a:t>
            </a:r>
            <a:r>
              <a:rPr lang="sv-SE" sz="20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 </a:t>
            </a:r>
            <a:r>
              <a:rPr lang="sv-SE" sz="20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sentiasa tunduk terhadap segala </a:t>
            </a:r>
            <a:r>
              <a:rPr lang="sv-SE" sz="20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perintah</a:t>
            </a:r>
            <a:r>
              <a:rPr lang="ar-SA" sz="20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sv-SE" sz="20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Nya </a:t>
            </a:r>
            <a:r>
              <a:rPr lang="sv-SE" sz="20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menjauhi larangan-Nya.</a:t>
            </a:r>
            <a:endParaRPr kumimoji="0" lang="en-MY" sz="20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7"/>
          <p:cNvSpPr/>
          <p:nvPr/>
        </p:nvSpPr>
        <p:spPr>
          <a:xfrm>
            <a:off x="2699792" y="2492896"/>
            <a:ext cx="6336704" cy="1872208"/>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en-MY" sz="2000" b="1" dirty="0" smtClean="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MEMBINA KEKUASAAN</a:t>
            </a:r>
            <a:r>
              <a:rPr lang="en-MY" sz="20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mana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umat</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wajiblah</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menegakkan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sebuah</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kekuasaan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demi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melaksanakan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perintah</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seluruh</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sistem</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kehidupan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manusia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20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Down Arrow 5"/>
          <p:cNvSpPr/>
          <p:nvPr/>
        </p:nvSpPr>
        <p:spPr>
          <a:xfrm>
            <a:off x="1665218" y="3133352"/>
            <a:ext cx="1466622" cy="1015728"/>
          </a:xfrm>
          <a:prstGeom prst="downArrow">
            <a:avLst/>
          </a:prstGeom>
          <a:solidFill>
            <a:sysClr val="window" lastClr="FFFFFF"/>
          </a:solidFill>
          <a:ln w="381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ctangle 6"/>
          <p:cNvSpPr/>
          <p:nvPr/>
        </p:nvSpPr>
        <p:spPr>
          <a:xfrm>
            <a:off x="179512" y="2507232"/>
            <a:ext cx="2448272" cy="85692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Khilafah</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8" name="Down Arrow 7"/>
          <p:cNvSpPr/>
          <p:nvPr/>
        </p:nvSpPr>
        <p:spPr>
          <a:xfrm>
            <a:off x="1547664" y="1451592"/>
            <a:ext cx="1466333" cy="969296"/>
          </a:xfrm>
          <a:prstGeom prst="downArrow">
            <a:avLst/>
          </a:prstGeom>
          <a:solidFill>
            <a:sysClr val="window" lastClr="FFFFFF"/>
          </a:solidFill>
          <a:ln w="381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ctangle 8"/>
          <p:cNvSpPr/>
          <p:nvPr/>
        </p:nvSpPr>
        <p:spPr>
          <a:xfrm>
            <a:off x="179512" y="1017954"/>
            <a:ext cx="2448272" cy="85692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Ibadah</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10" name="Freeform 7"/>
          <p:cNvSpPr/>
          <p:nvPr/>
        </p:nvSpPr>
        <p:spPr>
          <a:xfrm>
            <a:off x="2699792" y="4401108"/>
            <a:ext cx="6336704" cy="2124236"/>
          </a:xfrm>
          <a:prstGeom prst="rect">
            <a:avLst/>
          </a:pr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en-MY" sz="2000" b="1" dirty="0" smtClean="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MEMBINA KETAMADUNAN </a:t>
            </a:r>
            <a:r>
              <a:rPr lang="en-MY" sz="20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muka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bumi</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MY" sz="20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mana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umat</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diwajibkan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membangunkan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kehidupan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sebaik-baiknya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Justeru</a:t>
            </a:r>
            <a:r>
              <a:rPr lang="en-US" sz="20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20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perlu</a:t>
            </a:r>
            <a:r>
              <a:rPr lang="en-MY" sz="20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pentadbir</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pegawai</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buruh</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usahawan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peniaga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guru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0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sebagainya</a:t>
            </a:r>
            <a:r>
              <a:rPr lang="en-MY" sz="20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20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11" name="Down Arrow 10"/>
          <p:cNvSpPr/>
          <p:nvPr/>
        </p:nvSpPr>
        <p:spPr>
          <a:xfrm>
            <a:off x="1665218" y="5077568"/>
            <a:ext cx="1466622" cy="1015728"/>
          </a:xfrm>
          <a:prstGeom prst="downArrow">
            <a:avLst/>
          </a:prstGeom>
          <a:solidFill>
            <a:sysClr val="window" lastClr="FFFFFF"/>
          </a:solidFill>
          <a:ln w="381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Rectangle 11"/>
          <p:cNvSpPr/>
          <p:nvPr/>
        </p:nvSpPr>
        <p:spPr>
          <a:xfrm>
            <a:off x="179512" y="4365104"/>
            <a:ext cx="2448272" cy="85692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Imarah</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13" name="Right Arrow 12"/>
          <p:cNvSpPr/>
          <p:nvPr/>
        </p:nvSpPr>
        <p:spPr>
          <a:xfrm rot="5400000">
            <a:off x="7744946" y="5665842"/>
            <a:ext cx="504056" cy="1646996"/>
          </a:xfrm>
          <a:prstGeom prst="rightArrow">
            <a:avLst/>
          </a:prstGeom>
          <a:solidFill>
            <a:schemeClr val="bg2">
              <a:lumMod val="50000"/>
            </a:schemeClr>
          </a:solidFill>
          <a:ln w="25400" cap="flat" cmpd="sng" algn="ctr">
            <a:solidFill>
              <a:schemeClr val="tx1"/>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4028871"/>
            <a:ext cx="8640960" cy="1200329"/>
          </a:xfrm>
          <a:prstGeom prst="rect">
            <a:avLst/>
          </a:prstGeom>
          <a:solidFill>
            <a:schemeClr val="accent1">
              <a:alpha val="45000"/>
            </a:schemeClr>
          </a:solidFill>
        </p:spPr>
        <p:txBody>
          <a:bodyPr wrap="square">
            <a:spAutoFit/>
          </a:bodyPr>
          <a:lstStyle/>
          <a:p>
            <a:pPr algn="ct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Dialah</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menjadikan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bahan-bahan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menghendaki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memakmurkannya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endPar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75585"/>
            <a:ext cx="727280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Hud</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61</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51520" y="1737389"/>
            <a:ext cx="8640960" cy="923330"/>
          </a:xfrm>
          <a:prstGeom prst="rect">
            <a:avLst/>
          </a:prstGeom>
          <a:solidFill>
            <a:schemeClr val="bg1">
              <a:lumMod val="75000"/>
              <a:alpha val="4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أَنشَأَكُم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الأَرْضِ وَاسْتَعْمَرَكُمْ فِيهَا</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67972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1345</Words>
  <Application>Microsoft Office PowerPoint</Application>
  <PresentationFormat>On-screen Show (4:3)</PresentationFormat>
  <Paragraphs>154</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9</cp:revision>
  <dcterms:created xsi:type="dcterms:W3CDTF">2015-04-28T09:08:47Z</dcterms:created>
  <dcterms:modified xsi:type="dcterms:W3CDTF">2015-04-29T02:02:27Z</dcterms:modified>
</cp:coreProperties>
</file>